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41"/>
  </p:notesMasterIdLst>
  <p:sldIdLst>
    <p:sldId id="296" r:id="rId2"/>
    <p:sldId id="294" r:id="rId3"/>
    <p:sldId id="274" r:id="rId4"/>
    <p:sldId id="276" r:id="rId5"/>
    <p:sldId id="297" r:id="rId6"/>
    <p:sldId id="275" r:id="rId7"/>
    <p:sldId id="298" r:id="rId8"/>
    <p:sldId id="299" r:id="rId9"/>
    <p:sldId id="300" r:id="rId10"/>
    <p:sldId id="278" r:id="rId11"/>
    <p:sldId id="277" r:id="rId12"/>
    <p:sldId id="256" r:id="rId13"/>
    <p:sldId id="257" r:id="rId14"/>
    <p:sldId id="258" r:id="rId15"/>
    <p:sldId id="259" r:id="rId16"/>
    <p:sldId id="260" r:id="rId17"/>
    <p:sldId id="261" r:id="rId18"/>
    <p:sldId id="262" r:id="rId19"/>
    <p:sldId id="281" r:id="rId20"/>
    <p:sldId id="263" r:id="rId21"/>
    <p:sldId id="280" r:id="rId22"/>
    <p:sldId id="270" r:id="rId23"/>
    <p:sldId id="271" r:id="rId24"/>
    <p:sldId id="265" r:id="rId25"/>
    <p:sldId id="267" r:id="rId26"/>
    <p:sldId id="268" r:id="rId27"/>
    <p:sldId id="269" r:id="rId28"/>
    <p:sldId id="273" r:id="rId29"/>
    <p:sldId id="290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303" r:id="rId38"/>
    <p:sldId id="301" r:id="rId39"/>
    <p:sldId id="30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952C109-3C0D-4724-BB9D-066782D747D0}">
          <p14:sldIdLst>
            <p14:sldId id="296"/>
            <p14:sldId id="294"/>
            <p14:sldId id="274"/>
            <p14:sldId id="276"/>
            <p14:sldId id="297"/>
            <p14:sldId id="275"/>
            <p14:sldId id="298"/>
            <p14:sldId id="299"/>
            <p14:sldId id="300"/>
            <p14:sldId id="278"/>
            <p14:sldId id="277"/>
            <p14:sldId id="256"/>
            <p14:sldId id="257"/>
            <p14:sldId id="258"/>
            <p14:sldId id="259"/>
            <p14:sldId id="260"/>
            <p14:sldId id="261"/>
            <p14:sldId id="262"/>
            <p14:sldId id="281"/>
            <p14:sldId id="263"/>
            <p14:sldId id="280"/>
            <p14:sldId id="270"/>
            <p14:sldId id="271"/>
            <p14:sldId id="265"/>
            <p14:sldId id="267"/>
            <p14:sldId id="268"/>
            <p14:sldId id="269"/>
            <p14:sldId id="273"/>
            <p14:sldId id="290"/>
          </p14:sldIdLst>
        </p14:section>
        <p14:section name="Repeated failures" id="{B8094B29-1894-4682-8816-4D4DE7F4D6C8}">
          <p14:sldIdLst>
            <p14:sldId id="283"/>
            <p14:sldId id="284"/>
            <p14:sldId id="285"/>
            <p14:sldId id="286"/>
            <p14:sldId id="287"/>
            <p14:sldId id="288"/>
            <p14:sldId id="289"/>
            <p14:sldId id="303"/>
            <p14:sldId id="301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64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92CA2-4488-4F31-9175-022D9946D946}" type="datetimeFigureOut">
              <a:rPr lang="en-US" smtClean="0"/>
              <a:t>17-Jan-15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A2B12C-FCC7-4CE0-B6E3-846F4DF3D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012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Blogs cut paste</a:t>
            </a:r>
            <a:r>
              <a:rPr lang="en-US" baseline="0" dirty="0" smtClean="0"/>
              <a:t> bullet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2B12C-FCC7-4CE0-B6E3-846F4DF3DB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828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2B12C-FCC7-4CE0-B6E3-846F4DF3DB6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033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Roman</a:t>
            </a:r>
            <a:r>
              <a:rPr lang="en-US" baseline="0" dirty="0" smtClean="0"/>
              <a:t> Saini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2B12C-FCC7-4CE0-B6E3-846F4DF3DB6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520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0F360-C941-44AD-805C-9456743984C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526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Always</a:t>
            </a:r>
            <a:r>
              <a:rPr lang="en-US" baseline="0" dirty="0" smtClean="0"/>
              <a:t> preserve question papers and </a:t>
            </a:r>
            <a:r>
              <a:rPr lang="en-US" baseline="0" dirty="0" err="1" smtClean="0"/>
              <a:t>halltickets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2B12C-FCC7-4CE0-B6E3-846F4DF3DB6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02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937E11AC-1808-4328-8D8D-B529C8595B5B}" type="datetimeFigureOut">
              <a:rPr lang="en-US" smtClean="0"/>
              <a:t>17-Jan-15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CA6417BC-01E9-4DBD-AE2B-C607AF6F968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059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11AC-1808-4328-8D8D-B529C8595B5B}" type="datetimeFigureOut">
              <a:rPr lang="en-US" smtClean="0"/>
              <a:t>17-Jan-15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17BC-01E9-4DBD-AE2B-C607AF6F968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F5812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F5812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863" y="2374677"/>
            <a:ext cx="2637144" cy="398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819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C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11AC-1808-4328-8D8D-B529C8595B5B}" type="datetimeFigureOut">
              <a:rPr lang="en-US" smtClean="0"/>
              <a:t>17-Jan-15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17BC-01E9-4DBD-AE2B-C607AF6F968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74099" y="6053697"/>
            <a:ext cx="938212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Franklin Gothic Demi Cond" panose="020B0706030402020204" pitchFamily="34" charset="0"/>
              </a:rPr>
              <a:t>1. Skip                     2. Attempt          3. Mark n Review</a:t>
            </a:r>
            <a:endParaRPr lang="en-US" sz="3600" dirty="0">
              <a:latin typeface="Franklin Gothic Demi Cond" panose="020B07060304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90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65138"/>
            <a:ext cx="10515600" cy="2218795"/>
          </a:xfrm>
        </p:spPr>
        <p:txBody>
          <a:bodyPr anchor="ctr"/>
          <a:lstStyle>
            <a:lvl1pPr algn="ctr">
              <a:defRPr sz="6000">
                <a:solidFill>
                  <a:schemeClr val="accent6">
                    <a:lumMod val="20000"/>
                    <a:lumOff val="80000"/>
                  </a:schemeClr>
                </a:solidFill>
                <a:latin typeface="Franklin Gothic Heavy" panose="020B09030201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921000"/>
            <a:ext cx="10515600" cy="3168651"/>
          </a:xfrm>
        </p:spPr>
        <p:txBody>
          <a:bodyPr>
            <a:normAutofit/>
          </a:bodyPr>
          <a:lstStyle>
            <a:lvl1pPr marL="457200" indent="-457200" algn="l"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11AC-1808-4328-8D8D-B529C8595B5B}" type="datetimeFigureOut">
              <a:rPr lang="en-US" smtClean="0"/>
              <a:t>17-Jan-15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17BC-01E9-4DBD-AE2B-C607AF6F968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8792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20034"/>
            <a:ext cx="5181600" cy="5156929"/>
          </a:xfrm>
          <a:solidFill>
            <a:schemeClr val="tx1"/>
          </a:solidFill>
          <a:ln w="76200">
            <a:solidFill>
              <a:srgbClr val="92D050"/>
            </a:solidFill>
          </a:ln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20034"/>
            <a:ext cx="5181600" cy="5156929"/>
          </a:xfrm>
          <a:solidFill>
            <a:schemeClr val="tx1"/>
          </a:solidFill>
          <a:ln w="76200">
            <a:solidFill>
              <a:srgbClr val="00B0F0"/>
            </a:solidFill>
          </a:ln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11AC-1808-4328-8D8D-B529C8595B5B}" type="datetimeFigureOut">
              <a:rPr lang="en-US" smtClean="0"/>
              <a:t>17-Jan-15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17BC-01E9-4DBD-AE2B-C607AF6F968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84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795524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955800"/>
            <a:ext cx="5157787" cy="4255559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955800"/>
            <a:ext cx="5157787" cy="42338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937E11AC-1808-4328-8D8D-B529C8595B5B}" type="datetimeFigureOut">
              <a:rPr lang="en-US" smtClean="0"/>
              <a:t>17-Jan-15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CA6417BC-01E9-4DBD-AE2B-C607AF6F968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795524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0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233488"/>
            <a:ext cx="5157787" cy="4977872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233488"/>
            <a:ext cx="5157787" cy="4956175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937E11AC-1808-4328-8D8D-B529C8595B5B}" type="datetimeFigureOut">
              <a:rPr lang="en-US" smtClean="0"/>
              <a:t>17-Jan-15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CA6417BC-01E9-4DBD-AE2B-C607AF6F968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8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11AC-1808-4328-8D8D-B529C8595B5B}" type="datetimeFigureOut">
              <a:rPr lang="en-US" smtClean="0"/>
              <a:t>17-Jan-15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17BC-01E9-4DBD-AE2B-C607AF6F968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11AC-1808-4328-8D8D-B529C8595B5B}" type="datetimeFigureOut">
              <a:rPr lang="en-US" smtClean="0"/>
              <a:t>17-Jan-15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17BC-01E9-4DBD-AE2B-C607AF6F9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466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11AC-1808-4328-8D8D-B529C8595B5B}" type="datetimeFigureOut">
              <a:rPr lang="en-US" smtClean="0"/>
              <a:t>17-Jan-15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17BC-01E9-4DBD-AE2B-C607AF6F9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234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11AC-1808-4328-8D8D-B529C8595B5B}" type="datetimeFigureOut">
              <a:rPr lang="en-US" smtClean="0"/>
              <a:t>17-Jan-15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17BC-01E9-4DBD-AE2B-C607AF6F9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334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11AC-1808-4328-8D8D-B529C8595B5B}" type="datetimeFigureOut">
              <a:rPr lang="en-US" smtClean="0"/>
              <a:t>17-Jan-15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17BC-01E9-4DBD-AE2B-C607AF6F968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04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11AC-1808-4328-8D8D-B529C8595B5B}" type="datetimeFigureOut">
              <a:rPr lang="en-US" smtClean="0"/>
              <a:t>17-Jan-15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17BC-01E9-4DBD-AE2B-C607AF6F9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7577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11AC-1808-4328-8D8D-B529C8595B5B}" type="datetimeFigureOut">
              <a:rPr lang="en-US" smtClean="0"/>
              <a:t>17-Jan-15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17BC-01E9-4DBD-AE2B-C607AF6F968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704263" y="365125"/>
            <a:ext cx="2649537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939800"/>
            <a:ext cx="7772400" cy="52371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34938"/>
            <a:ext cx="77724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719653" y="2505486"/>
            <a:ext cx="6068272" cy="87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298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11AC-1808-4328-8D8D-B529C8595B5B}" type="datetimeFigureOut">
              <a:rPr lang="en-US" smtClean="0"/>
              <a:t>17-Jan-15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17BC-01E9-4DBD-AE2B-C607AF6F968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3"/>
          </p:nvPr>
        </p:nvSpPr>
        <p:spPr>
          <a:xfrm>
            <a:off x="838200" y="1016000"/>
            <a:ext cx="10388600" cy="5080000"/>
          </a:xfrm>
        </p:spPr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r>
              <a:rPr lang="en-US" smtClean="0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5874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ap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6616" y="127321"/>
            <a:ext cx="10035251" cy="6049641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11AC-1808-4328-8D8D-B529C8595B5B}" type="datetimeFigureOut">
              <a:rPr lang="en-US" smtClean="0"/>
              <a:t>17-Jan-15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17BC-01E9-4DBD-AE2B-C607AF6F968D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933" y="5829344"/>
            <a:ext cx="4089836" cy="1028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2128837" y="2490959"/>
            <a:ext cx="5829344" cy="159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7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4" y="287868"/>
            <a:ext cx="7755466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11AC-1808-4328-8D8D-B529C8595B5B}" type="datetimeFigureOut">
              <a:rPr lang="en-US" smtClean="0"/>
              <a:t>17-Jan-15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17BC-01E9-4DBD-AE2B-C607AF6F968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259353" y="646331"/>
            <a:ext cx="3712513" cy="2090552"/>
          </a:xfrm>
          <a:prstGeom prst="flowChartDocumen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609" y="3091681"/>
            <a:ext cx="38100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38067" y="0"/>
            <a:ext cx="3759200" cy="646331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Franklin Gothic Heavy" panose="020B0903020102020204" pitchFamily="34" charset="0"/>
              </a:rPr>
              <a:t>Self Study</a:t>
            </a:r>
            <a:endParaRPr lang="en-US" sz="3600" dirty="0">
              <a:latin typeface="Franklin Gothic Heavy" panose="020B09030201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60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3r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1718733"/>
            <a:ext cx="3089805" cy="4458229"/>
          </a:xfrm>
          <a:prstGeom prst="flowChartManualInpu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11AC-1808-4328-8D8D-B529C8595B5B}" type="datetimeFigureOut">
              <a:rPr lang="en-US" smtClean="0"/>
              <a:t>17-Jan-15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17BC-01E9-4DBD-AE2B-C607AF6F968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flowChartDocumen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66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926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viron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1718733"/>
            <a:ext cx="3089805" cy="4458229"/>
          </a:xfrm>
          <a:prstGeom prst="flowChartManualInpu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11AC-1808-4328-8D8D-B529C8595B5B}" type="datetimeFigureOut">
              <a:rPr lang="en-US" smtClean="0"/>
              <a:t>17-Jan-15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17BC-01E9-4DBD-AE2B-C607AF6F968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flowChartDocumen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974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1718733"/>
            <a:ext cx="3089805" cy="4458229"/>
          </a:xfrm>
          <a:prstGeom prst="flowChartManualInpu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11AC-1808-4328-8D8D-B529C8595B5B}" type="datetimeFigureOut">
              <a:rPr lang="en-US" smtClean="0"/>
              <a:t>17-Jan-15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17BC-01E9-4DBD-AE2B-C607AF6F968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flowChartDocumen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238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conomic 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8886548" y="1718733"/>
            <a:ext cx="3053918" cy="4458229"/>
          </a:xfrm>
          <a:prstGeom prst="flowChartManualInpu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11AC-1808-4328-8D8D-B529C8595B5B}" type="datetimeFigureOut">
              <a:rPr lang="en-US" smtClean="0"/>
              <a:t>17-Jan-15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17BC-01E9-4DBD-AE2B-C607AF6F968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384A9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384A92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816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532" y="1783664"/>
            <a:ext cx="3089805" cy="405220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11AC-1808-4328-8D8D-B529C8595B5B}" type="datetimeFigureOut">
              <a:rPr lang="en-US" smtClean="0"/>
              <a:t>17-Jan-15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17BC-01E9-4DBD-AE2B-C607AF6F968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452238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107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E11AC-1808-4328-8D8D-B529C8595B5B}" type="datetimeFigureOut">
              <a:rPr lang="en-US" smtClean="0"/>
              <a:t>17-Jan-15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6417BC-01E9-4DBD-AE2B-C607AF6F9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754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28.jpe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4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hehindu.com/archive/web/2015/01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mrunal.org/2015/01/current-affairs-topiclist-january-2014-html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26" y="112063"/>
            <a:ext cx="11920239" cy="47615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8328" y="5058404"/>
            <a:ext cx="9553194" cy="1508105"/>
          </a:xfrm>
          <a:prstGeom prst="rect">
            <a:avLst/>
          </a:prstGeom>
          <a:solidFill>
            <a:srgbClr val="083C85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3600" dirty="0" smtClean="0">
                <a:latin typeface="Arial Black" panose="020B0A04020102020204" pitchFamily="34" charset="0"/>
              </a:rPr>
              <a:t>Earlier failures:</a:t>
            </a:r>
          </a:p>
          <a:p>
            <a:r>
              <a:rPr lang="en-US" sz="2800" dirty="0" smtClean="0">
                <a:latin typeface="Arial Black" panose="020B0A04020102020204" pitchFamily="34" charset="0"/>
              </a:rPr>
              <a:t>Far away=&gt;from scratch</a:t>
            </a:r>
          </a:p>
          <a:p>
            <a:r>
              <a:rPr lang="en-US" sz="2800" dirty="0" smtClean="0">
                <a:latin typeface="Arial Black" panose="020B0A04020102020204" pitchFamily="34" charset="0"/>
              </a:rPr>
              <a:t>Closer=&gt;</a:t>
            </a:r>
            <a:r>
              <a:rPr lang="en-US" sz="2800" dirty="0" err="1" smtClean="0">
                <a:latin typeface="Arial Black" panose="020B0A04020102020204" pitchFamily="34" charset="0"/>
              </a:rPr>
              <a:t>mocks+GSM+Optional+Backup</a:t>
            </a:r>
            <a:r>
              <a:rPr lang="en-US" sz="2800" dirty="0" smtClean="0">
                <a:latin typeface="Arial Black" panose="020B0A04020102020204" pitchFamily="34" charset="0"/>
              </a:rPr>
              <a:t> exams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15352" y="1528701"/>
            <a:ext cx="2695254" cy="801529"/>
          </a:xfrm>
          <a:prstGeom prst="upArrowCallout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dirty="0" smtClean="0">
                <a:latin typeface="Arial Black" panose="020B0A04020102020204" pitchFamily="34" charset="0"/>
              </a:rPr>
              <a:t>Static Polity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12421" y="2023763"/>
            <a:ext cx="1624906" cy="612934"/>
          </a:xfrm>
          <a:prstGeom prst="upArrowCallout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latin typeface="Arial Black" panose="020B0A04020102020204" pitchFamily="34" charset="0"/>
              </a:rPr>
              <a:t>Economy</a:t>
            </a:r>
            <a:endParaRPr lang="en-US" sz="2000" dirty="0">
              <a:latin typeface="Arial Black" panose="020B0A040201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8328" y="4348342"/>
            <a:ext cx="7889301" cy="400110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latin typeface="Arial Black" panose="020B0A04020102020204" pitchFamily="34" charset="0"/>
              </a:rPr>
              <a:t>Theory: Geography, History, Environment, Science</a:t>
            </a:r>
            <a:endParaRPr lang="en-US" sz="2000" dirty="0">
              <a:latin typeface="Arial Black" panose="020B0A04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08243" y="4312476"/>
            <a:ext cx="3939592" cy="1838801"/>
          </a:xfrm>
          <a:prstGeom prst="upArrowCallout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3600" dirty="0" err="1" smtClean="0">
                <a:latin typeface="Arial Black" panose="020B0A04020102020204" pitchFamily="34" charset="0"/>
              </a:rPr>
              <a:t>Qatal</a:t>
            </a:r>
            <a:r>
              <a:rPr lang="en-US" sz="3600" dirty="0" smtClean="0">
                <a:latin typeface="Arial Black" panose="020B0A04020102020204" pitchFamily="34" charset="0"/>
              </a:rPr>
              <a:t> </a:t>
            </a:r>
            <a:r>
              <a:rPr lang="en-US" sz="3600" dirty="0" err="1" smtClean="0">
                <a:latin typeface="Arial Black" panose="020B0A04020102020204" pitchFamily="34" charset="0"/>
              </a:rPr>
              <a:t>ki</a:t>
            </a:r>
            <a:r>
              <a:rPr lang="en-US" sz="3600" dirty="0" smtClean="0">
                <a:latin typeface="Arial Black" panose="020B0A04020102020204" pitchFamily="34" charset="0"/>
              </a:rPr>
              <a:t> </a:t>
            </a:r>
            <a:r>
              <a:rPr lang="en-US" sz="3600" dirty="0" err="1" smtClean="0">
                <a:latin typeface="Arial Black" panose="020B0A04020102020204" pitchFamily="34" charset="0"/>
              </a:rPr>
              <a:t>Subah</a:t>
            </a:r>
            <a:endParaRPr lang="en-US" sz="3600" dirty="0" smtClean="0">
              <a:latin typeface="Arial Black" panose="020B0A04020102020204" pitchFamily="34" charset="0"/>
            </a:endParaRPr>
          </a:p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~200 days</a:t>
            </a:r>
            <a:endParaRPr lang="en-US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26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Frontline (</a:t>
            </a:r>
            <a:r>
              <a:rPr lang="en-US" dirty="0" smtClean="0">
                <a:solidFill>
                  <a:srgbClr val="FFC000"/>
                </a:solidFill>
              </a:rPr>
              <a:t>MUST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offline =&gt; </a:t>
            </a:r>
            <a:r>
              <a:rPr lang="en-US" sz="4400" dirty="0" smtClean="0"/>
              <a:t>online article </a:t>
            </a:r>
            <a:r>
              <a:rPr lang="en-US" sz="4400" dirty="0" smtClean="0"/>
              <a:t>download</a:t>
            </a:r>
          </a:p>
          <a:p>
            <a:r>
              <a:rPr lang="en-US" sz="4400" dirty="0" smtClean="0"/>
              <a:t>Book review</a:t>
            </a:r>
          </a:p>
          <a:p>
            <a:r>
              <a:rPr lang="en-US" sz="4400" dirty="0" smtClean="0"/>
              <a:t>History, Culture</a:t>
            </a:r>
          </a:p>
          <a:p>
            <a:r>
              <a:rPr lang="en-US" sz="4400" dirty="0" smtClean="0"/>
              <a:t>Polity, IR, environment</a:t>
            </a:r>
            <a:endParaRPr lang="en-US" sz="44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Socio-economic essays</a:t>
            </a:r>
          </a:p>
          <a:p>
            <a:r>
              <a:rPr lang="en-US" sz="4400" dirty="0" err="1" smtClean="0"/>
              <a:t>bookreview</a:t>
            </a:r>
            <a:endParaRPr lang="en-US" sz="44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EPW (</a:t>
            </a:r>
            <a:r>
              <a:rPr lang="en-US" dirty="0" smtClean="0">
                <a:solidFill>
                  <a:srgbClr val="FFC000"/>
                </a:solidFill>
              </a:rPr>
              <a:t>not must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Magazines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83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Yojana</a:t>
            </a:r>
            <a:r>
              <a:rPr lang="en-US" dirty="0" smtClean="0"/>
              <a:t> | </a:t>
            </a:r>
            <a:r>
              <a:rPr lang="en-US" strike="sngStrike" dirty="0" err="1" smtClean="0"/>
              <a:t>Kurukshetra</a:t>
            </a:r>
            <a:r>
              <a:rPr lang="en-US" strike="sngStrike" dirty="0" smtClean="0"/>
              <a:t> </a:t>
            </a:r>
          </a:p>
          <a:p>
            <a:r>
              <a:rPr lang="en-US" strike="sngStrike" dirty="0" smtClean="0"/>
              <a:t>Science reporter</a:t>
            </a:r>
          </a:p>
          <a:p>
            <a:r>
              <a:rPr lang="en-US" dirty="0" smtClean="0"/>
              <a:t>Competitive magazines:</a:t>
            </a:r>
          </a:p>
          <a:p>
            <a:pPr lvl="1"/>
            <a:r>
              <a:rPr lang="en-US" dirty="0" smtClean="0"/>
              <a:t>CST | wizard | chronicle (LIBRARY)</a:t>
            </a:r>
          </a:p>
          <a:p>
            <a:pPr lvl="1"/>
            <a:r>
              <a:rPr lang="en-US" dirty="0" err="1" smtClean="0"/>
              <a:t>Pratiyogita</a:t>
            </a:r>
            <a:r>
              <a:rPr lang="en-US" dirty="0" smtClean="0"/>
              <a:t> </a:t>
            </a:r>
            <a:r>
              <a:rPr lang="en-US" dirty="0" err="1" smtClean="0"/>
              <a:t>Darpan</a:t>
            </a:r>
            <a:r>
              <a:rPr lang="en-US" dirty="0" smtClean="0"/>
              <a:t> (sports, PIN, </a:t>
            </a:r>
            <a:r>
              <a:rPr lang="en-US" dirty="0" err="1" smtClean="0"/>
              <a:t>Q.Papers</a:t>
            </a:r>
            <a:r>
              <a:rPr lang="en-US" dirty="0" smtClean="0"/>
              <a:t>)</a:t>
            </a:r>
          </a:p>
          <a:p>
            <a:r>
              <a:rPr lang="en-US" dirty="0" smtClean="0"/>
              <a:t>If time permits:</a:t>
            </a:r>
            <a:r>
              <a:rPr lang="en-US" dirty="0" smtClean="0">
                <a:solidFill>
                  <a:srgbClr val="FFC000"/>
                </a:solidFill>
              </a:rPr>
              <a:t> Loksabha </a:t>
            </a:r>
            <a:r>
              <a:rPr lang="en-US" dirty="0" smtClean="0">
                <a:solidFill>
                  <a:srgbClr val="FFC000"/>
                </a:solidFill>
              </a:rPr>
              <a:t>TV debates | AIR News | DD </a:t>
            </a:r>
            <a:r>
              <a:rPr lang="en-US" dirty="0" smtClean="0">
                <a:solidFill>
                  <a:srgbClr val="FFC000"/>
                </a:solidFill>
              </a:rPr>
              <a:t>News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Bottom-line: don’t burn your slum for topper’s palace.</a:t>
            </a:r>
            <a:endParaRPr lang="en-US" dirty="0" smtClean="0">
              <a:solidFill>
                <a:srgbClr val="FFC000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MAGAZINES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42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 Making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</a:t>
            </a:r>
            <a:r>
              <a:rPr lang="en-US" dirty="0" smtClean="0"/>
              <a:t>?: Lengthy Mains-papers. Speed vs elegance. </a:t>
            </a:r>
          </a:p>
          <a:p>
            <a:r>
              <a:rPr lang="en-US" dirty="0" smtClean="0"/>
              <a:t>Essay and Vague question- </a:t>
            </a:r>
            <a:r>
              <a:rPr lang="en-US" dirty="0" err="1" smtClean="0"/>
              <a:t>bol-bachchan</a:t>
            </a:r>
            <a:r>
              <a:rPr lang="en-US" dirty="0" err="1" smtClean="0"/>
              <a:t>-giri</a:t>
            </a:r>
            <a:r>
              <a:rPr lang="en-US" dirty="0" smtClean="0"/>
              <a:t> requires practice.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242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Notes not required, HIGHLIGHTER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" y="1063749"/>
            <a:ext cx="3276600" cy="49458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325" y="1063749"/>
            <a:ext cx="3771181" cy="49458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407" y="1063749"/>
            <a:ext cx="3857733" cy="494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37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Margin Notes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615" y="1061313"/>
            <a:ext cx="3430624" cy="52595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77" y="1061313"/>
            <a:ext cx="3626067" cy="52595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711" y="1061313"/>
            <a:ext cx="3707971" cy="525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0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Optional Subject</a:t>
            </a:r>
          </a:p>
          <a:p>
            <a:r>
              <a:rPr lang="en-US" sz="5400" dirty="0" smtClean="0"/>
              <a:t>Current Affairs</a:t>
            </a:r>
          </a:p>
          <a:p>
            <a:r>
              <a:rPr lang="en-US" sz="5400" dirty="0" err="1" smtClean="0"/>
              <a:t>Maths</a:t>
            </a:r>
            <a:r>
              <a:rPr lang="en-US" sz="5400" dirty="0" smtClean="0"/>
              <a:t>: </a:t>
            </a:r>
            <a:r>
              <a:rPr lang="en-US" sz="5400" dirty="0" smtClean="0">
                <a:solidFill>
                  <a:srgbClr val="FFC000"/>
                </a:solidFill>
              </a:rPr>
              <a:t>Diary of mistakes</a:t>
            </a:r>
            <a:endParaRPr lang="en-US" sz="54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Paper notes</a:t>
            </a:r>
          </a:p>
          <a:p>
            <a:r>
              <a:rPr lang="en-US" sz="4800" dirty="0" smtClean="0"/>
              <a:t>Electronic notes</a:t>
            </a:r>
          </a:p>
          <a:p>
            <a:endParaRPr lang="en-US" sz="4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Full length notes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92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Paper notes: A4 papers &amp; folders</a:t>
            </a:r>
            <a:endParaRPr lang="en-US" dirty="0"/>
          </a:p>
        </p:txBody>
      </p:sp>
      <p:pic>
        <p:nvPicPr>
          <p:cNvPr id="1026" name="Picture 2" descr="http://img6a.flixcart.com/image/post-it/n/s/c/info-2681-09-400x400-imad8kuhgxz4ua3c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31" y="1044256"/>
            <a:ext cx="3810000" cy="363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g5a.flixcart.com/image/file-folder/h/p/9/claro-l-folder-cl-501-400x400-imadac9rauxfsqtt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763" y="1044256"/>
            <a:ext cx="5555037" cy="363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9143" y="4263224"/>
            <a:ext cx="3675888" cy="990124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Heavy" panose="020B0903020102020204" pitchFamily="34" charset="0"/>
              </a:rPr>
              <a:t>Bookmarks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45935" y="4436478"/>
            <a:ext cx="3675888" cy="990124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Heavy" panose="020B0903020102020204" pitchFamily="34" charset="0"/>
              </a:rPr>
              <a:t>L-folder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93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A4 papers &amp; folders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C000"/>
                </a:solidFill>
              </a:rPr>
              <a:t>Obama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028" name="Picture 4" descr="http://img5a.flixcart.com/image/file-folder/h/p/9/claro-l-folder-cl-501-400x400-imadac9rauxfsqtt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07681"/>
            <a:ext cx="5555037" cy="363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img6a.flixcart.com/image/file-folder/r/9/y/solo-clip-files-dc-101-400x400-imad7rfufgzz8eww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550" y="921956"/>
            <a:ext cx="23812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711952" y="1634753"/>
            <a:ext cx="3675888" cy="2384405"/>
          </a:xfrm>
          <a:prstGeom prst="rightArrow">
            <a:avLst>
              <a:gd name="adj1" fmla="val 57670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ysClr val="windowText" lastClr="000000"/>
                </a:solidFill>
                <a:latin typeface="Franklin Gothic Heavy" panose="020B0903020102020204" pitchFamily="34" charset="0"/>
              </a:rPr>
              <a:t>Report files</a:t>
            </a:r>
          </a:p>
          <a:p>
            <a:r>
              <a:rPr lang="en-US" sz="3600" dirty="0" smtClean="0">
                <a:solidFill>
                  <a:sysClr val="windowText" lastClr="000000"/>
                </a:solidFill>
                <a:latin typeface="Franklin Gothic Heavy" panose="020B0903020102020204" pitchFamily="34" charset="0"/>
              </a:rPr>
              <a:t>Indexing</a:t>
            </a:r>
            <a:endParaRPr lang="en-US" sz="3600" dirty="0">
              <a:solidFill>
                <a:sysClr val="windowText" lastClr="000000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49424" y="5273304"/>
            <a:ext cx="7991856" cy="646331"/>
          </a:xfrm>
          <a:prstGeom prst="rect">
            <a:avLst/>
          </a:prstGeom>
          <a:solidFill>
            <a:srgbClr val="008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Franklin Gothic Heavy" panose="020B0903020102020204" pitchFamily="34" charset="0"/>
              </a:rPr>
              <a:t>Continuous Writing Practice</a:t>
            </a:r>
            <a:endParaRPr lang="en-US" sz="3600" dirty="0"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72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Electronic Notes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MS Office: </a:t>
            </a:r>
            <a:r>
              <a:rPr lang="en-US" dirty="0" err="1" smtClean="0"/>
              <a:t>Onenote</a:t>
            </a:r>
            <a:endParaRPr lang="en-US" dirty="0" smtClean="0"/>
          </a:p>
          <a:p>
            <a:r>
              <a:rPr lang="en-US" dirty="0"/>
              <a:t>Evernote | Google Keep</a:t>
            </a:r>
          </a:p>
          <a:p>
            <a:r>
              <a:rPr lang="en-US" dirty="0" err="1" smtClean="0"/>
              <a:t>Mindmaps</a:t>
            </a:r>
            <a:endParaRPr lang="en-US" dirty="0"/>
          </a:p>
          <a:p>
            <a:r>
              <a:rPr lang="en-US" dirty="0" err="1" smtClean="0"/>
              <a:t>Powerpoint</a:t>
            </a:r>
            <a:r>
              <a:rPr lang="en-US" dirty="0" smtClean="0"/>
              <a:t>; </a:t>
            </a:r>
            <a:r>
              <a:rPr lang="en-US" dirty="0" err="1" smtClean="0"/>
              <a:t>Quickoffice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7703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tech.firstpost.com/wp-content/uploads/gallery/2013/dec/dell_inspiron_7000_6_311222492020_640x36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5" y="1909762"/>
            <a:ext cx="6096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3.bp.blogspot.com/-sBKSo4qNSFc/Tk9EH1ye0jI/AAAAAAAAAHs/KZAXCQKy84A/s1600/BSNL-3G-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060" y="2290762"/>
            <a:ext cx="5514975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uy Huawei E303F/E303FH/E303FH-1 3G Data Card with Soft Wi-Fi: Datacar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89531">
            <a:off x="7044055" y="72996"/>
            <a:ext cx="12573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Buy SanDisk Cruzer Blade 16 GB Pen Drive: Pendr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1258">
            <a:off x="5618623" y="4757988"/>
            <a:ext cx="3408204" cy="142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 </a:t>
            </a:r>
            <a:r>
              <a:rPr lang="en-US" dirty="0" smtClean="0"/>
              <a:t>movies, No games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16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Lectures=&gt;Practice=&gt;Diary of errors=&gt;Mock tests</a:t>
            </a:r>
          </a:p>
          <a:p>
            <a:r>
              <a:rPr lang="en-US" dirty="0" smtClean="0"/>
              <a:t>How to prepare for Paper II: Mrunal.org/Aptitude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CSAT-2015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Paper-II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51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74" y="3513"/>
            <a:ext cx="11674852" cy="68509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21319136">
            <a:off x="7403592" y="128016"/>
            <a:ext cx="3675888" cy="1283910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>
                <a:latin typeface="Arial Black" panose="020B0A04020102020204" pitchFamily="34" charset="0"/>
              </a:rPr>
              <a:t>Cloud sync.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8574" y="3513"/>
            <a:ext cx="6379970" cy="646331"/>
          </a:xfrm>
          <a:prstGeom prst="rect">
            <a:avLst/>
          </a:prstGeom>
          <a:solidFill>
            <a:srgbClr val="008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Franklin Gothic Heavy" panose="020B0903020102020204" pitchFamily="34" charset="0"/>
              </a:rPr>
              <a:t>Microsoft </a:t>
            </a:r>
            <a:r>
              <a:rPr lang="en-US" sz="3600" dirty="0" err="1" smtClean="0">
                <a:latin typeface="Franklin Gothic Heavy" panose="020B0903020102020204" pitchFamily="34" charset="0"/>
              </a:rPr>
              <a:t>Onenote</a:t>
            </a:r>
            <a:r>
              <a:rPr lang="en-US" sz="3600" dirty="0" smtClean="0">
                <a:latin typeface="Franklin Gothic Heavy" panose="020B0903020102020204" pitchFamily="34" charset="0"/>
              </a:rPr>
              <a:t> 2013</a:t>
            </a:r>
            <a:endParaRPr lang="en-US" sz="3600" dirty="0"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87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01" y="452251"/>
            <a:ext cx="3416141" cy="60731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019" y="1328102"/>
            <a:ext cx="6294665" cy="51972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45118" y="332422"/>
            <a:ext cx="3675888" cy="6463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Franklin Gothic Heavy" panose="020B0903020102020204" pitchFamily="34" charset="0"/>
              </a:rPr>
              <a:t>Google Keep</a:t>
            </a:r>
          </a:p>
        </p:txBody>
      </p:sp>
    </p:spTree>
    <p:extLst>
      <p:ext uri="{BB962C8B-B14F-4D97-AF65-F5344CB8AC3E}">
        <p14:creationId xmlns:p14="http://schemas.microsoft.com/office/powerpoint/2010/main" val="108652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riting.teiru.net/images/freemind_mageborn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92" y="336125"/>
            <a:ext cx="8378952" cy="609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660136" y="88546"/>
            <a:ext cx="6382512" cy="1200329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>
                <a:latin typeface="Arial Black" panose="020B0A04020102020204" pitchFamily="34" charset="0"/>
              </a:rPr>
              <a:t>Freemind</a:t>
            </a:r>
            <a:endParaRPr lang="en-US" sz="3600" dirty="0">
              <a:latin typeface="Arial Black" panose="020B0A04020102020204" pitchFamily="34" charset="0"/>
            </a:endParaRPr>
          </a:p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Mindjet </a:t>
            </a:r>
            <a:r>
              <a:rPr lang="en-US" sz="3600" dirty="0" err="1" smtClean="0">
                <a:latin typeface="Arial Black" panose="020B0A04020102020204" pitchFamily="34" charset="0"/>
              </a:rPr>
              <a:t>Mindmanager</a:t>
            </a:r>
            <a:endParaRPr lang="en-US" sz="3600" dirty="0" smtClean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62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87" y="193040"/>
            <a:ext cx="9682435" cy="656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8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columbia.edu/itc/mealac/pritchett/00routesdata/0001_0099/karle/caveplan/chaityapla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63" y="445642"/>
            <a:ext cx="8585619" cy="512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85949" y="445642"/>
            <a:ext cx="7630733" cy="461665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Demi Cond" panose="020B0706030402020204" pitchFamily="34" charset="0"/>
              </a:rPr>
              <a:t>Only 2 caves have such lion pillars in front: Karle &amp; Kanheri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75104" y="4614588"/>
            <a:ext cx="3245650" cy="954107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Demi Cond" panose="020B0706030402020204" pitchFamily="34" charset="0"/>
              </a:rPr>
              <a:t>Largest Chaitya-griha</a:t>
            </a:r>
          </a:p>
          <a:p>
            <a:pPr algn="ctr"/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Demi Cond" panose="020B0706030402020204" pitchFamily="34" charset="0"/>
              </a:rPr>
              <a:t> in India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71032" y="4614587"/>
            <a:ext cx="3245650" cy="954107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Demi Cond" panose="020B0706030402020204" pitchFamily="34" charset="0"/>
              </a:rPr>
              <a:t>Stupa: Cylindrical Drum shaped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Franklin Gothic Demi Cond" panose="020B0706030402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1303506" y="907307"/>
            <a:ext cx="1157592" cy="970131"/>
          </a:xfrm>
          <a:prstGeom prst="straightConnector1">
            <a:avLst/>
          </a:prstGeom>
          <a:ln w="165100" cap="sq" cmpd="dbl">
            <a:solidFill>
              <a:srgbClr val="FFC000"/>
            </a:solidFill>
            <a:round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0"/>
          </p:cNvCxnSpPr>
          <p:nvPr/>
        </p:nvCxnSpPr>
        <p:spPr>
          <a:xfrm flipV="1">
            <a:off x="7593857" y="3579779"/>
            <a:ext cx="412007" cy="1034808"/>
          </a:xfrm>
          <a:prstGeom prst="straightConnector1">
            <a:avLst/>
          </a:prstGeom>
          <a:ln w="165100" cap="sq" cmpd="dbl">
            <a:solidFill>
              <a:srgbClr val="FFC000"/>
            </a:solidFill>
            <a:round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62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Tax collection 2013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9613861" y="4847933"/>
            <a:ext cx="1851881" cy="1869055"/>
            <a:chOff x="3418681" y="1881567"/>
            <a:chExt cx="2445448" cy="2445448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8681" y="1881567"/>
              <a:ext cx="2445448" cy="2445448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3418681" y="3680684"/>
              <a:ext cx="2445448" cy="64633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anklin Gothic Heavy" panose="020B0903020102020204" pitchFamily="34" charset="0"/>
                </a:rPr>
                <a:t>Wealth</a:t>
              </a:r>
              <a:endPara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021607" y="4099954"/>
            <a:ext cx="2497244" cy="2328838"/>
            <a:chOff x="6475974" y="4037511"/>
            <a:chExt cx="2497244" cy="2328838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5974" y="4037511"/>
              <a:ext cx="2497244" cy="1872933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6475974" y="5720018"/>
              <a:ext cx="2497244" cy="64633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anklin Gothic Heavy" panose="020B0903020102020204" pitchFamily="34" charset="0"/>
                </a:rPr>
                <a:t>Service</a:t>
              </a:r>
              <a:endPara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784607" y="1475806"/>
            <a:ext cx="2194750" cy="3048264"/>
            <a:chOff x="9159050" y="2066819"/>
            <a:chExt cx="2194750" cy="3048264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9050" y="2066819"/>
              <a:ext cx="2194750" cy="3048264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9159050" y="4468752"/>
              <a:ext cx="2194750" cy="64633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anklin Gothic Heavy" panose="020B0903020102020204" pitchFamily="34" charset="0"/>
                </a:rPr>
                <a:t>Excise</a:t>
              </a:r>
              <a:endPara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endParaRPr>
            </a:p>
          </p:txBody>
        </p:sp>
      </p:grpSp>
      <p:cxnSp>
        <p:nvCxnSpPr>
          <p:cNvPr id="38" name="Straight Arrow Connector 37"/>
          <p:cNvCxnSpPr/>
          <p:nvPr/>
        </p:nvCxnSpPr>
        <p:spPr>
          <a:xfrm>
            <a:off x="3895344" y="1067941"/>
            <a:ext cx="7458456" cy="3779992"/>
          </a:xfrm>
          <a:prstGeom prst="straightConnector1">
            <a:avLst/>
          </a:prstGeom>
          <a:ln w="1270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5604452" y="3201487"/>
            <a:ext cx="2290873" cy="2257111"/>
            <a:chOff x="6418157" y="1276160"/>
            <a:chExt cx="2497244" cy="249685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8157" y="1276160"/>
              <a:ext cx="2497244" cy="2059131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424227" y="3126679"/>
              <a:ext cx="2491173" cy="64633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anklin Gothic Heavy" panose="020B0903020102020204" pitchFamily="34" charset="0"/>
                </a:rPr>
                <a:t>Custom</a:t>
              </a:r>
              <a:endPara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20982" y="366266"/>
            <a:ext cx="2487930" cy="2334569"/>
            <a:chOff x="839788" y="1276160"/>
            <a:chExt cx="2487930" cy="233456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88" y="1276160"/>
              <a:ext cx="2487930" cy="1688238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46509" y="2964398"/>
              <a:ext cx="2481209" cy="64633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anklin Gothic Heavy" panose="020B0903020102020204" pitchFamily="34" charset="0"/>
                </a:rPr>
                <a:t>Corp.</a:t>
              </a:r>
              <a:endPara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139695" y="1156958"/>
            <a:ext cx="2195545" cy="2013254"/>
            <a:chOff x="759175" y="4468752"/>
            <a:chExt cx="2487930" cy="222076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175" y="4468752"/>
              <a:ext cx="2487930" cy="1869687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59175" y="6043184"/>
              <a:ext cx="2481209" cy="64633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anklin Gothic Heavy" panose="020B0903020102020204" pitchFamily="34" charset="0"/>
                </a:rPr>
                <a:t>IT</a:t>
              </a:r>
              <a:endPara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727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63" y="332422"/>
            <a:ext cx="3439179" cy="6114097"/>
          </a:xfrm>
          <a:prstGeom prst="rect">
            <a:avLst/>
          </a:prstGeom>
          <a:ln w="228600" cap="sq" cmpd="thickThin">
            <a:solidFill>
              <a:srgbClr val="FFC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TextBox 2"/>
          <p:cNvSpPr txBox="1"/>
          <p:nvPr/>
        </p:nvSpPr>
        <p:spPr>
          <a:xfrm>
            <a:off x="4809744" y="332422"/>
            <a:ext cx="5870448" cy="6463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Franklin Gothic Heavy" panose="020B0903020102020204" pitchFamily="34" charset="0"/>
              </a:rPr>
              <a:t>Android: Quick Office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777" y="1702689"/>
            <a:ext cx="740092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55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26" y="179514"/>
            <a:ext cx="3553301" cy="63169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910" y="1932954"/>
            <a:ext cx="6876483" cy="45635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09744" y="332422"/>
            <a:ext cx="6181344" cy="1200329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Franklin Gothic Heavy" panose="020B0903020102020204" pitchFamily="34" charset="0"/>
              </a:rPr>
              <a:t>Android: “Cal”</a:t>
            </a:r>
          </a:p>
          <a:p>
            <a:pPr algn="ctr"/>
            <a:r>
              <a:rPr lang="en-US" sz="3600" dirty="0" smtClean="0">
                <a:latin typeface="Franklin Gothic Heavy" panose="020B0903020102020204" pitchFamily="34" charset="0"/>
              </a:rPr>
              <a:t>Deadline, Registration id</a:t>
            </a:r>
          </a:p>
        </p:txBody>
      </p:sp>
    </p:spTree>
    <p:extLst>
      <p:ext uri="{BB962C8B-B14F-4D97-AF65-F5344CB8AC3E}">
        <p14:creationId xmlns:p14="http://schemas.microsoft.com/office/powerpoint/2010/main" val="325181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Wordweb</a:t>
            </a:r>
            <a:r>
              <a:rPr lang="en-US" dirty="0" smtClean="0"/>
              <a:t> (Software)</a:t>
            </a:r>
            <a:endParaRPr lang="en-US" dirty="0"/>
          </a:p>
        </p:txBody>
      </p:sp>
      <p:pic>
        <p:nvPicPr>
          <p:cNvPr id="5" name="Table Placeholder 4"/>
          <p:cNvPicPr>
            <a:picLocks noGrp="1" noChangeAspect="1"/>
          </p:cNvPicPr>
          <p:nvPr>
            <p:ph type="tbl" sz="quarter" idx="13"/>
          </p:nvPr>
        </p:nvPicPr>
        <p:blipFill>
          <a:blip r:embed="rId2"/>
          <a:stretch>
            <a:fillRect/>
          </a:stretch>
        </p:blipFill>
        <p:spPr>
          <a:xfrm>
            <a:off x="962388" y="1125030"/>
            <a:ext cx="7500654" cy="52249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21319136">
            <a:off x="3735833" y="1571093"/>
            <a:ext cx="3675888" cy="1039356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 Black" panose="020B0A04020102020204" pitchFamily="34" charset="0"/>
              </a:rPr>
              <a:t>Pronunciation</a:t>
            </a:r>
            <a:endParaRPr lang="en-US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3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part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failures?</a:t>
            </a:r>
          </a:p>
          <a:p>
            <a:r>
              <a:rPr lang="en-US" dirty="0" smtClean="0"/>
              <a:t>Backups?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8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Newspaper &amp; Magazines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Hindu, </a:t>
            </a:r>
            <a:r>
              <a:rPr lang="en-US" dirty="0" err="1" smtClean="0"/>
              <a:t>IndianExpress</a:t>
            </a:r>
            <a:r>
              <a:rPr lang="en-US" dirty="0" smtClean="0"/>
              <a:t> (</a:t>
            </a:r>
            <a:r>
              <a:rPr lang="en-US" dirty="0" err="1" smtClean="0">
                <a:solidFill>
                  <a:srgbClr val="FFC000"/>
                </a:solidFill>
              </a:rPr>
              <a:t>Rajamohan</a:t>
            </a:r>
            <a:r>
              <a:rPr lang="en-US" dirty="0" smtClean="0">
                <a:solidFill>
                  <a:srgbClr val="FFC000"/>
                </a:solidFill>
              </a:rPr>
              <a:t>, Economy</a:t>
            </a:r>
            <a:r>
              <a:rPr lang="en-US" dirty="0" smtClean="0"/>
              <a:t>)</a:t>
            </a:r>
            <a:endParaRPr lang="en-US" dirty="0" smtClean="0"/>
          </a:p>
          <a:p>
            <a:r>
              <a:rPr lang="en-US" dirty="0" smtClean="0"/>
              <a:t>Frontline, EPW</a:t>
            </a:r>
          </a:p>
          <a:p>
            <a:r>
              <a:rPr lang="en-US" dirty="0" err="1" smtClean="0"/>
              <a:t>Yojana</a:t>
            </a:r>
            <a:r>
              <a:rPr lang="en-US" dirty="0" smtClean="0"/>
              <a:t>, </a:t>
            </a:r>
            <a:r>
              <a:rPr lang="en-US" dirty="0" err="1" smtClean="0"/>
              <a:t>Kurukshetra</a:t>
            </a:r>
            <a:endParaRPr lang="en-US" dirty="0" smtClean="0"/>
          </a:p>
          <a:p>
            <a:r>
              <a:rPr lang="en-US" dirty="0" smtClean="0"/>
              <a:t>Competitive Magazines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2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Quality study hours</a:t>
            </a:r>
            <a:endParaRPr lang="en-US" dirty="0"/>
          </a:p>
        </p:txBody>
      </p:sp>
      <p:pic>
        <p:nvPicPr>
          <p:cNvPr id="1028" name="Picture 4" descr="http://www.underconsideration.com/brandnew/archives/wikipedia_logo_detail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95523"/>
            <a:ext cx="1817638" cy="185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img6a.flixcart.com/image/book/9/8/4/indian-economy-datt-and-sundharam-400x400-imadjhqqqhf5hzdx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838" y="795523"/>
            <a:ext cx="26860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img5a.flixcart.com/image/regionalbooks/v/z/d/general-studies-indian-economy-400x400-imadkegzs2hfnpgr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888" y="795523"/>
            <a:ext cx="27336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5564" y="795523"/>
            <a:ext cx="3930676" cy="4187957"/>
          </a:xfrm>
          <a:prstGeom prst="rect">
            <a:avLst/>
          </a:prstGeom>
        </p:spPr>
      </p:pic>
      <p:pic>
        <p:nvPicPr>
          <p:cNvPr id="1042" name="Picture 18" descr="http://t2.gstatic.com/images?q=tbn:ANd9GcRro6hvX_bRQ8ZIjpNTn67Lf_XfPK1RxgMykcuwHrK0cBrOpXEq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51760"/>
            <a:ext cx="2381250" cy="345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3634" y="2241566"/>
            <a:ext cx="3374304" cy="427796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0000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239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Quality study hours</a:t>
            </a:r>
            <a:endParaRPr lang="en-US" dirty="0"/>
          </a:p>
        </p:txBody>
      </p:sp>
      <p:pic>
        <p:nvPicPr>
          <p:cNvPr id="1026" name="Picture 2" descr="http://i1-news.softpedia-static.com/images/news-700/Download-WhatsApp-Messenger-2-9-6145-for-Symbian.jpg?13673232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573" y="795523"/>
            <a:ext cx="4757227" cy="241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ipl.india.cricketworld4u.com/gifs/ipl_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869" y="1107750"/>
            <a:ext cx="2333625" cy="185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biyaniphoto.com/wp-content/uploads/2011/08/Vijay_Kavita_Marwari_Indian_Wedding_Reception-802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573" y="3277353"/>
            <a:ext cx="4180459" cy="278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scmp.com/sites/default/files/styles/980w/public/2013/10/17/facebook_teens.jpg?itok=hsbr2PP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253" y="3611879"/>
            <a:ext cx="3804320" cy="225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i.dailymail.co.uk/i/pix/2009/05/18/article-1183185-04FC7C68000005DC-577_468x34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27" y="805993"/>
            <a:ext cx="445770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41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Quality study hours</a:t>
            </a:r>
            <a:endParaRPr lang="en-US" dirty="0"/>
          </a:p>
        </p:txBody>
      </p:sp>
      <p:pic>
        <p:nvPicPr>
          <p:cNvPr id="1026" name="Picture 2" descr="http://alivecampus.com/wp-content/uploads/2014/03/stressed-student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651" y="814509"/>
            <a:ext cx="4048125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13497" y="5432937"/>
            <a:ext cx="938212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Franklin Gothic Demi Cond" panose="020B0706030402020204" pitchFamily="34" charset="0"/>
              </a:rPr>
              <a:t>1. Skip	2. Attempt	3. Mark n Review</a:t>
            </a:r>
            <a:endParaRPr lang="en-US" sz="3600" dirty="0">
              <a:latin typeface="Franklin Gothic Demi Cond" panose="020B0706030402020204" pitchFamily="34" charset="0"/>
            </a:endParaRPr>
          </a:p>
        </p:txBody>
      </p:sp>
      <p:pic>
        <p:nvPicPr>
          <p:cNvPr id="1030" name="Picture 6" descr="http://images.mid-day.com/2012/oct/Family-Watching-TV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87" y="1057568"/>
            <a:ext cx="4762500" cy="258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bollyspice.com/wp-content/uploads/2012/01/12jan_villians2011-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776" y="2994537"/>
            <a:ext cx="57150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36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After exam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244" y="978403"/>
            <a:ext cx="3930676" cy="4187957"/>
          </a:xfrm>
          <a:prstGeom prst="rect">
            <a:avLst/>
          </a:prstGeom>
        </p:spPr>
      </p:pic>
      <p:pic>
        <p:nvPicPr>
          <p:cNvPr id="2052" name="Picture 4" descr="http://static.guim.co.uk/sys-images/Education/Clearing_Pix/furniture/2013/1/4/1357302251235/boy-student-finds-out-he--00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615" y="978403"/>
            <a:ext cx="43815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541" y="117370"/>
            <a:ext cx="5152919" cy="628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60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SBI 2014 </a:t>
            </a:r>
            <a:r>
              <a:rPr lang="en-US" dirty="0"/>
              <a:t>(last date gone)</a:t>
            </a:r>
            <a:endParaRPr lang="en-US" dirty="0" smtClean="0"/>
          </a:p>
          <a:p>
            <a:r>
              <a:rPr lang="en-US" dirty="0"/>
              <a:t>RBI Grade “B” </a:t>
            </a:r>
            <a:r>
              <a:rPr lang="en-US" dirty="0" smtClean="0"/>
              <a:t>Officer (</a:t>
            </a:r>
            <a:r>
              <a:rPr lang="en-US" dirty="0" smtClean="0"/>
              <a:t>GONE): </a:t>
            </a:r>
            <a:r>
              <a:rPr lang="en-US" dirty="0"/>
              <a:t>55% | 50</a:t>
            </a:r>
            <a:r>
              <a:rPr lang="en-US" dirty="0" smtClean="0"/>
              <a:t>%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IBPS : </a:t>
            </a:r>
            <a:r>
              <a:rPr lang="en-US" dirty="0" smtClean="0">
                <a:solidFill>
                  <a:srgbClr val="FFC000"/>
                </a:solidFill>
              </a:rPr>
              <a:t>December (conflict with MAINS?)</a:t>
            </a:r>
            <a:endParaRPr lang="en-US" dirty="0" smtClean="0">
              <a:solidFill>
                <a:srgbClr val="FFC000"/>
              </a:solidFill>
            </a:endParaRPr>
          </a:p>
          <a:p>
            <a:r>
              <a:rPr lang="en-US" dirty="0" smtClean="0"/>
              <a:t>SSC </a:t>
            </a:r>
            <a:r>
              <a:rPr lang="en-US" dirty="0" smtClean="0"/>
              <a:t>(Trigonometry, Algebra)</a:t>
            </a:r>
            <a:endParaRPr lang="en-US" dirty="0" smtClean="0"/>
          </a:p>
          <a:p>
            <a:r>
              <a:rPr lang="en-US" dirty="0" smtClean="0"/>
              <a:t>CAPF: 25 YEARS</a:t>
            </a:r>
            <a:endParaRPr lang="en-US" dirty="0" smtClean="0"/>
          </a:p>
          <a:p>
            <a:r>
              <a:rPr lang="en-US" dirty="0" smtClean="0"/>
              <a:t>CDS </a:t>
            </a:r>
            <a:r>
              <a:rPr lang="en-US" dirty="0" smtClean="0"/>
              <a:t>18 </a:t>
            </a:r>
            <a:r>
              <a:rPr lang="en-US" dirty="0" smtClean="0"/>
              <a:t>Aug (eye sight)</a:t>
            </a:r>
          </a:p>
          <a:p>
            <a:r>
              <a:rPr lang="en-US" dirty="0" smtClean="0"/>
              <a:t>ACIO (“frame”, ~60k bond)</a:t>
            </a:r>
          </a:p>
          <a:p>
            <a:r>
              <a:rPr lang="en-US" dirty="0" smtClean="0"/>
              <a:t>EPFO, ESIC (</a:t>
            </a:r>
            <a:r>
              <a:rPr lang="en-US" dirty="0" err="1" smtClean="0"/>
              <a:t>Labour</a:t>
            </a:r>
            <a:r>
              <a:rPr lang="en-US" dirty="0" smtClean="0"/>
              <a:t> / HR Degree)</a:t>
            </a:r>
            <a:endParaRPr lang="gu-IN" dirty="0" smtClean="0"/>
          </a:p>
          <a:p>
            <a:r>
              <a:rPr lang="en-US" dirty="0" smtClean="0"/>
              <a:t>CAT (“Profile Score”)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Advance </a:t>
            </a:r>
            <a:r>
              <a:rPr lang="en-US" dirty="0" smtClean="0"/>
              <a:t>planning</a:t>
            </a:r>
            <a:r>
              <a:rPr lang="gu-IN" dirty="0"/>
              <a:t> </a:t>
            </a:r>
            <a:r>
              <a:rPr lang="en-US" dirty="0" smtClean="0"/>
              <a:t>required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08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27" y="322432"/>
            <a:ext cx="8931261" cy="64097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17408" y="5473005"/>
            <a:ext cx="3974592" cy="1384995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 Black" panose="020B0A04020102020204" pitchFamily="34" charset="0"/>
              </a:rPr>
              <a:t>Notification (Age)</a:t>
            </a:r>
          </a:p>
          <a:p>
            <a:pPr algn="ctr"/>
            <a:r>
              <a:rPr lang="en-US" sz="2800" dirty="0" smtClean="0">
                <a:latin typeface="Arial Black" panose="020B0A04020102020204" pitchFamily="34" charset="0"/>
              </a:rPr>
              <a:t>OBC vs SEBC</a:t>
            </a:r>
          </a:p>
          <a:p>
            <a:pPr algn="ctr"/>
            <a:r>
              <a:rPr lang="en-US" sz="2800" dirty="0" smtClean="0">
                <a:latin typeface="Arial Black" panose="020B0A04020102020204" pitchFamily="34" charset="0"/>
              </a:rPr>
              <a:t>Non-Creamy Layer</a:t>
            </a:r>
          </a:p>
        </p:txBody>
      </p:sp>
    </p:spTree>
    <p:extLst>
      <p:ext uri="{BB962C8B-B14F-4D97-AF65-F5344CB8AC3E}">
        <p14:creationId xmlns:p14="http://schemas.microsoft.com/office/powerpoint/2010/main" val="176974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9999"/>
                </a:solidFill>
              </a:rPr>
              <a:t>CCC </a:t>
            </a:r>
            <a:r>
              <a:rPr lang="en-US" dirty="0" smtClean="0">
                <a:solidFill>
                  <a:srgbClr val="FF9999"/>
                </a:solidFill>
              </a:rPr>
              <a:t>certificate</a:t>
            </a:r>
            <a:endParaRPr lang="en-US" dirty="0">
              <a:solidFill>
                <a:srgbClr val="FF9999"/>
              </a:solidFill>
            </a:endParaRPr>
          </a:p>
          <a:p>
            <a:r>
              <a:rPr lang="en-US" dirty="0" smtClean="0"/>
              <a:t>IGNOU form</a:t>
            </a:r>
          </a:p>
          <a:p>
            <a:r>
              <a:rPr lang="en-US" dirty="0" smtClean="0"/>
              <a:t>June / July Session (</a:t>
            </a:r>
            <a:r>
              <a:rPr lang="en-US" dirty="0" smtClean="0"/>
              <a:t>2015)=&gt; 2016 </a:t>
            </a:r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year </a:t>
            </a:r>
            <a:r>
              <a:rPr lang="en-US" dirty="0" smtClean="0"/>
              <a:t>exam</a:t>
            </a:r>
          </a:p>
          <a:p>
            <a:r>
              <a:rPr lang="en-US" dirty="0" smtClean="0"/>
              <a:t>Only </a:t>
            </a:r>
            <a:r>
              <a:rPr lang="en-US" dirty="0" smtClean="0"/>
              <a:t>Master</a:t>
            </a:r>
            <a:r>
              <a:rPr lang="gu-IN" dirty="0" smtClean="0"/>
              <a:t>s</a:t>
            </a:r>
            <a:r>
              <a:rPr lang="en-US" dirty="0" smtClean="0"/>
              <a:t> OR PG </a:t>
            </a:r>
            <a:r>
              <a:rPr lang="en-US" dirty="0" smtClean="0"/>
              <a:t>diploma (UGC-NET)</a:t>
            </a:r>
            <a:endParaRPr lang="en-US" dirty="0" smtClean="0"/>
          </a:p>
        </p:txBody>
      </p:sp>
      <p:pic>
        <p:nvPicPr>
          <p:cNvPr id="1026" name="Picture 2" descr="http://static.panoramio.com/photos/large/56382608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1655763"/>
            <a:ext cx="51816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First things first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67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Library Monday to Saturday (9AM-7PM)</a:t>
            </a:r>
          </a:p>
          <a:p>
            <a:r>
              <a:rPr lang="en-US" dirty="0" smtClean="0"/>
              <a:t>Thursday 2PM [Schedule: Email address]</a:t>
            </a:r>
          </a:p>
          <a:p>
            <a:r>
              <a:rPr lang="en-US" dirty="0" smtClean="0"/>
              <a:t>Economy- Sunday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NEXT?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62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Few mock interviews after mains….X</a:t>
            </a:r>
          </a:p>
          <a:p>
            <a:r>
              <a:rPr lang="en-US" dirty="0" smtClean="0"/>
              <a:t>Dividing the batch into Group of 3-4 students.</a:t>
            </a:r>
          </a:p>
          <a:p>
            <a:r>
              <a:rPr lang="en-US" dirty="0" smtClean="0"/>
              <a:t>Presentation on Current affairs, Group discussion, Debates.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Communication skills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370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Manpower constrains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Attendance sheets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Mock tests- scorekeeping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GD, Current topic </a:t>
            </a:r>
            <a:r>
              <a:rPr lang="en-US" dirty="0" smtClean="0"/>
              <a:t>list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Hostel vs. city; vehicle-pooling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Facebook page/group</a:t>
            </a:r>
            <a:endParaRPr lang="en-US" dirty="0" smtClean="0"/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Please don't mark anything in newspapers, magazines and books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Your Cooperation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4800" dirty="0" smtClean="0"/>
              <a:t>Statements lifted</a:t>
            </a:r>
          </a:p>
          <a:p>
            <a:r>
              <a:rPr lang="en-US" sz="4800" dirty="0" smtClean="0"/>
              <a:t>Questions inspired</a:t>
            </a:r>
          </a:p>
          <a:p>
            <a:r>
              <a:rPr lang="en-US" sz="4800" dirty="0" smtClean="0"/>
              <a:t>RC passages</a:t>
            </a:r>
          </a:p>
          <a:p>
            <a:r>
              <a:rPr lang="en-US" sz="4800" dirty="0" smtClean="0"/>
              <a:t>Economy, Polity</a:t>
            </a:r>
          </a:p>
          <a:p>
            <a:r>
              <a:rPr lang="en-US" sz="4800" dirty="0" smtClean="0"/>
              <a:t>Science Tech, Environment</a:t>
            </a:r>
            <a:endParaRPr lang="en-US" sz="4800" dirty="0" smtClean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Industry, Market</a:t>
            </a:r>
          </a:p>
          <a:p>
            <a:r>
              <a:rPr lang="en-US" sz="4400" dirty="0" smtClean="0"/>
              <a:t>City</a:t>
            </a:r>
            <a:r>
              <a:rPr lang="en-US" sz="4400" dirty="0" smtClean="0"/>
              <a:t>, states, southern region</a:t>
            </a:r>
          </a:p>
          <a:p>
            <a:r>
              <a:rPr lang="en-US" sz="4400" dirty="0" smtClean="0"/>
              <a:t>Sports pages </a:t>
            </a:r>
            <a:r>
              <a:rPr lang="en-US" sz="4400" dirty="0" smtClean="0"/>
              <a:t>(</a:t>
            </a:r>
            <a:r>
              <a:rPr lang="en-US" sz="4400" dirty="0" smtClean="0">
                <a:solidFill>
                  <a:srgbClr val="FFC000"/>
                </a:solidFill>
              </a:rPr>
              <a:t>PIN</a:t>
            </a:r>
            <a:r>
              <a:rPr lang="en-US" sz="4400" dirty="0" smtClean="0"/>
              <a:t>)</a:t>
            </a:r>
          </a:p>
          <a:p>
            <a:r>
              <a:rPr lang="en-US" sz="4400" dirty="0" smtClean="0"/>
              <a:t>Metro/lifestyle </a:t>
            </a:r>
            <a:r>
              <a:rPr lang="en-US" sz="4400" dirty="0" smtClean="0">
                <a:solidFill>
                  <a:srgbClr val="FFC000"/>
                </a:solidFill>
              </a:rPr>
              <a:t>(Book review)</a:t>
            </a:r>
            <a:endParaRPr lang="en-US" sz="4400" dirty="0">
              <a:solidFill>
                <a:srgbClr val="FFC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Ignore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 smtClean="0"/>
              <a:t>Hindu: Essential for MAINS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2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Library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Postal </a:t>
            </a:r>
            <a:r>
              <a:rPr lang="en-US" dirty="0" smtClean="0"/>
              <a:t>subscription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Online Archive: </a:t>
            </a:r>
            <a:r>
              <a:rPr lang="en-US" dirty="0">
                <a:hlinkClick r:id="rId2"/>
              </a:rPr>
              <a:t>http://www.thehindu.com/archive/web/2015/01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742950" indent="-742950">
              <a:buFont typeface="+mj-lt"/>
              <a:buAutoNum type="arabicPeriod"/>
            </a:pPr>
            <a:r>
              <a:rPr lang="en-US" dirty="0" err="1" smtClean="0"/>
              <a:t>feedly</a:t>
            </a:r>
            <a:endParaRPr lang="en-US" dirty="0" smtClean="0"/>
          </a:p>
          <a:p>
            <a:pPr marL="742950" indent="-742950">
              <a:buFont typeface="+mj-lt"/>
              <a:buAutoNum type="arabicPeriod"/>
            </a:pP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get Hindu?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36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Feedly.com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680" y="984219"/>
            <a:ext cx="8359550" cy="523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8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National</a:t>
            </a:r>
          </a:p>
          <a:p>
            <a:r>
              <a:rPr lang="en-US" dirty="0" smtClean="0"/>
              <a:t>International</a:t>
            </a:r>
          </a:p>
          <a:p>
            <a:r>
              <a:rPr lang="en-US" dirty="0" smtClean="0"/>
              <a:t>Economy</a:t>
            </a:r>
          </a:p>
          <a:p>
            <a:r>
              <a:rPr lang="en-US" dirty="0" smtClean="0"/>
              <a:t>Editorial</a:t>
            </a:r>
          </a:p>
          <a:p>
            <a:r>
              <a:rPr lang="en-US" dirty="0" smtClean="0"/>
              <a:t>Comments / letters to editor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MINIMUM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23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Prelims</a:t>
            </a:r>
          </a:p>
          <a:p>
            <a:r>
              <a:rPr lang="en-US" dirty="0" smtClean="0"/>
              <a:t>P+M</a:t>
            </a:r>
          </a:p>
          <a:p>
            <a:r>
              <a:rPr lang="en-US" dirty="0" smtClean="0"/>
              <a:t>OLF (One Line fodder)</a:t>
            </a:r>
          </a:p>
          <a:p>
            <a:r>
              <a:rPr lang="en-US" dirty="0" smtClean="0"/>
              <a:t>Ignore</a:t>
            </a:r>
          </a:p>
          <a:p>
            <a:r>
              <a:rPr lang="en-US" dirty="0"/>
              <a:t>Understand it here: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mrunal.org/2015/01/current-affairs-topiclist-january-2014-html.html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use Hindu?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13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9967" y="145073"/>
            <a:ext cx="9326015" cy="654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6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_DARK_Nov_201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DARK_Nov_2014" id="{7BE9D934-96B2-414E-A5C3-B8E2F265E583}" vid="{20B0C109-B430-465F-B4CB-A3686962A6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PPT_DARK_Nov_2014</Template>
  <TotalTime>213</TotalTime>
  <Words>610</Words>
  <Application>Microsoft Office PowerPoint</Application>
  <PresentationFormat>Widescreen</PresentationFormat>
  <Paragraphs>163</Paragraphs>
  <Slides>39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1" baseType="lpstr">
      <vt:lpstr>Arial</vt:lpstr>
      <vt:lpstr>Arial Black</vt:lpstr>
      <vt:lpstr>Calibri</vt:lpstr>
      <vt:lpstr>Calibri Light</vt:lpstr>
      <vt:lpstr>Franklin Gothic Demi</vt:lpstr>
      <vt:lpstr>Franklin Gothic Demi Cond</vt:lpstr>
      <vt:lpstr>Franklin Gothic Heavy</vt:lpstr>
      <vt:lpstr>Segoe UI Black</vt:lpstr>
      <vt:lpstr>Segoe UI Semibold</vt:lpstr>
      <vt:lpstr>Shruti</vt:lpstr>
      <vt:lpstr>Wingdings</vt:lpstr>
      <vt:lpstr>PPT_DARK_Nov_2014</vt:lpstr>
      <vt:lpstr>PowerPoint Presentation</vt:lpstr>
      <vt:lpstr>CSAT-2015</vt:lpstr>
      <vt:lpstr>Newspaper &amp; Magazines</vt:lpstr>
      <vt:lpstr>The Hindu: Essential for MAINS</vt:lpstr>
      <vt:lpstr>How to get Hindu?</vt:lpstr>
      <vt:lpstr>Feedly.com</vt:lpstr>
      <vt:lpstr>MINIMUM</vt:lpstr>
      <vt:lpstr>How to use Hindu?</vt:lpstr>
      <vt:lpstr>PowerPoint Presentation</vt:lpstr>
      <vt:lpstr>Magazines</vt:lpstr>
      <vt:lpstr>MAGAZINES</vt:lpstr>
      <vt:lpstr>Notes Making</vt:lpstr>
      <vt:lpstr>Notes not required, HIGHLIGHTER</vt:lpstr>
      <vt:lpstr>Margin Notes</vt:lpstr>
      <vt:lpstr>Full length notes</vt:lpstr>
      <vt:lpstr>Paper notes: A4 papers &amp; folders</vt:lpstr>
      <vt:lpstr>A4 papers &amp; folders (Obama)</vt:lpstr>
      <vt:lpstr>Electronic Notes</vt:lpstr>
      <vt:lpstr>No movies, No games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Tax collection 2013</vt:lpstr>
      <vt:lpstr>PowerPoint Presentation</vt:lpstr>
      <vt:lpstr>PowerPoint Presentation</vt:lpstr>
      <vt:lpstr>Wordweb (Software)</vt:lpstr>
      <vt:lpstr>End part</vt:lpstr>
      <vt:lpstr>Quality study hours</vt:lpstr>
      <vt:lpstr>Quality study hours</vt:lpstr>
      <vt:lpstr>Quality study hours</vt:lpstr>
      <vt:lpstr>After exam</vt:lpstr>
      <vt:lpstr>Advance planning required</vt:lpstr>
      <vt:lpstr>PowerPoint Presentation</vt:lpstr>
      <vt:lpstr>First things first</vt:lpstr>
      <vt:lpstr>NEXT?</vt:lpstr>
      <vt:lpstr>Communication skills</vt:lpstr>
      <vt:lpstr>Your Cooperation</vt:lpstr>
    </vt:vector>
  </TitlesOfParts>
  <Company>Mrunal.org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 Making</dc:title>
  <dc:creator>Mrunal Patel</dc:creator>
  <cp:lastModifiedBy>Mrunal Patel</cp:lastModifiedBy>
  <cp:revision>223</cp:revision>
  <dcterms:created xsi:type="dcterms:W3CDTF">2014-07-23T12:08:18Z</dcterms:created>
  <dcterms:modified xsi:type="dcterms:W3CDTF">2015-01-17T17:16:15Z</dcterms:modified>
</cp:coreProperties>
</file>